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99" r:id="rId14"/>
    <p:sldId id="300" r:id="rId15"/>
    <p:sldId id="270" r:id="rId16"/>
    <p:sldId id="271" r:id="rId17"/>
    <p:sldId id="272" r:id="rId18"/>
    <p:sldId id="273" r:id="rId19"/>
    <p:sldId id="274" r:id="rId20"/>
    <p:sldId id="275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0BD5AE-2977-454E-AE39-EE2E15D9795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BD4BF3-7E9F-4714-842A-355F66585CF8}">
      <dgm:prSet phldrT="[Text]"/>
      <dgm:spPr/>
      <dgm:t>
        <a:bodyPr/>
        <a:lstStyle/>
        <a:p>
          <a:r>
            <a:rPr lang="en-US" dirty="0"/>
            <a:t>Formulating an ethical climate is good business!</a:t>
          </a:r>
        </a:p>
      </dgm:t>
    </dgm:pt>
    <dgm:pt modelId="{5BE0CD66-E38D-4E5A-94BF-2544AF0EA4AC}" type="parTrans" cxnId="{64220124-AEDD-40C2-B11E-C9560F97B303}">
      <dgm:prSet/>
      <dgm:spPr/>
      <dgm:t>
        <a:bodyPr/>
        <a:lstStyle/>
        <a:p>
          <a:endParaRPr lang="en-US"/>
        </a:p>
      </dgm:t>
    </dgm:pt>
    <dgm:pt modelId="{A229891B-1941-4687-B0E5-E16386313ED7}" type="sibTrans" cxnId="{64220124-AEDD-40C2-B11E-C9560F97B303}">
      <dgm:prSet/>
      <dgm:spPr/>
      <dgm:t>
        <a:bodyPr/>
        <a:lstStyle/>
        <a:p>
          <a:endParaRPr lang="en-US"/>
        </a:p>
      </dgm:t>
    </dgm:pt>
    <dgm:pt modelId="{D34EB6A1-9B7C-4189-A887-28DBC216EA51}">
      <dgm:prSet phldrT="[Text]"/>
      <dgm:spPr/>
      <dgm:t>
        <a:bodyPr/>
        <a:lstStyle/>
        <a:p>
          <a:r>
            <a:rPr lang="en-US" dirty="0"/>
            <a:t>To maintain public confidence, follow good business practices;</a:t>
          </a:r>
        </a:p>
      </dgm:t>
    </dgm:pt>
    <dgm:pt modelId="{E0DF9471-B493-452E-9FBB-C36E896A758C}" type="parTrans" cxnId="{525CB869-A62D-4AAB-A9A3-FFC4CB6DD00D}">
      <dgm:prSet/>
      <dgm:spPr/>
      <dgm:t>
        <a:bodyPr/>
        <a:lstStyle/>
        <a:p>
          <a:endParaRPr lang="en-US"/>
        </a:p>
      </dgm:t>
    </dgm:pt>
    <dgm:pt modelId="{41C2BA22-C351-473E-8A06-FBC6AB5159B9}" type="sibTrans" cxnId="{525CB869-A62D-4AAB-A9A3-FFC4CB6DD00D}">
      <dgm:prSet/>
      <dgm:spPr/>
      <dgm:t>
        <a:bodyPr/>
        <a:lstStyle/>
        <a:p>
          <a:endParaRPr lang="en-US"/>
        </a:p>
      </dgm:t>
    </dgm:pt>
    <dgm:pt modelId="{BAE8815C-7B3B-445A-8502-ED492B9069CE}">
      <dgm:prSet phldrT="[Text]"/>
      <dgm:spPr/>
      <dgm:t>
        <a:bodyPr/>
        <a:lstStyle/>
        <a:p>
          <a:r>
            <a:rPr lang="en-US" dirty="0"/>
            <a:t>CPAs need to expect the organization  they serve to work for the public interest!</a:t>
          </a:r>
        </a:p>
      </dgm:t>
    </dgm:pt>
    <dgm:pt modelId="{2F628D8A-6A97-4549-AEFF-0A9F8F739E00}" type="parTrans" cxnId="{1F0EAC37-E3EE-49A2-A493-7E9D80258AA4}">
      <dgm:prSet/>
      <dgm:spPr/>
      <dgm:t>
        <a:bodyPr/>
        <a:lstStyle/>
        <a:p>
          <a:endParaRPr lang="en-US"/>
        </a:p>
      </dgm:t>
    </dgm:pt>
    <dgm:pt modelId="{7D783C9F-4629-4BE1-B965-AEAF111B848E}" type="sibTrans" cxnId="{1F0EAC37-E3EE-49A2-A493-7E9D80258AA4}">
      <dgm:prSet/>
      <dgm:spPr/>
      <dgm:t>
        <a:bodyPr/>
        <a:lstStyle/>
        <a:p>
          <a:endParaRPr lang="en-US"/>
        </a:p>
      </dgm:t>
    </dgm:pt>
    <dgm:pt modelId="{C264524F-25FD-43AB-BE26-6363EB528375}" type="pres">
      <dgm:prSet presAssocID="{770BD5AE-2977-454E-AE39-EE2E15D9795D}" presName="Name0" presStyleCnt="0">
        <dgm:presLayoutVars>
          <dgm:dir/>
          <dgm:resizeHandles val="exact"/>
        </dgm:presLayoutVars>
      </dgm:prSet>
      <dgm:spPr/>
    </dgm:pt>
    <dgm:pt modelId="{F04CD90D-35D5-4340-98DF-8E63E3CE1DED}" type="pres">
      <dgm:prSet presAssocID="{C8BD4BF3-7E9F-4714-842A-355F66585CF8}" presName="node" presStyleLbl="node1" presStyleIdx="0" presStyleCnt="3">
        <dgm:presLayoutVars>
          <dgm:bulletEnabled val="1"/>
        </dgm:presLayoutVars>
      </dgm:prSet>
      <dgm:spPr/>
    </dgm:pt>
    <dgm:pt modelId="{E79EB887-BB31-42B4-9544-067EBDB200B4}" type="pres">
      <dgm:prSet presAssocID="{A229891B-1941-4687-B0E5-E16386313ED7}" presName="sibTrans" presStyleCnt="0"/>
      <dgm:spPr/>
    </dgm:pt>
    <dgm:pt modelId="{F0546E79-20C4-4F56-81DB-9F3E11EA978A}" type="pres">
      <dgm:prSet presAssocID="{D34EB6A1-9B7C-4189-A887-28DBC216EA51}" presName="node" presStyleLbl="node1" presStyleIdx="1" presStyleCnt="3">
        <dgm:presLayoutVars>
          <dgm:bulletEnabled val="1"/>
        </dgm:presLayoutVars>
      </dgm:prSet>
      <dgm:spPr/>
    </dgm:pt>
    <dgm:pt modelId="{543B248B-B56F-4586-AF6E-3649B19E2387}" type="pres">
      <dgm:prSet presAssocID="{41C2BA22-C351-473E-8A06-FBC6AB5159B9}" presName="sibTrans" presStyleCnt="0"/>
      <dgm:spPr/>
    </dgm:pt>
    <dgm:pt modelId="{3ADC2472-3E63-4579-8F6A-6E3A76F64095}" type="pres">
      <dgm:prSet presAssocID="{BAE8815C-7B3B-445A-8502-ED492B9069CE}" presName="node" presStyleLbl="node1" presStyleIdx="2" presStyleCnt="3">
        <dgm:presLayoutVars>
          <dgm:bulletEnabled val="1"/>
        </dgm:presLayoutVars>
      </dgm:prSet>
      <dgm:spPr/>
    </dgm:pt>
  </dgm:ptLst>
  <dgm:cxnLst>
    <dgm:cxn modelId="{64220124-AEDD-40C2-B11E-C9560F97B303}" srcId="{770BD5AE-2977-454E-AE39-EE2E15D9795D}" destId="{C8BD4BF3-7E9F-4714-842A-355F66585CF8}" srcOrd="0" destOrd="0" parTransId="{5BE0CD66-E38D-4E5A-94BF-2544AF0EA4AC}" sibTransId="{A229891B-1941-4687-B0E5-E16386313ED7}"/>
    <dgm:cxn modelId="{1F0EAC37-E3EE-49A2-A493-7E9D80258AA4}" srcId="{770BD5AE-2977-454E-AE39-EE2E15D9795D}" destId="{BAE8815C-7B3B-445A-8502-ED492B9069CE}" srcOrd="2" destOrd="0" parTransId="{2F628D8A-6A97-4549-AEFF-0A9F8F739E00}" sibTransId="{7D783C9F-4629-4BE1-B965-AEAF111B848E}"/>
    <dgm:cxn modelId="{72C85A68-CF97-437D-9CBC-B14E983907E3}" type="presOf" srcId="{D34EB6A1-9B7C-4189-A887-28DBC216EA51}" destId="{F0546E79-20C4-4F56-81DB-9F3E11EA978A}" srcOrd="0" destOrd="0" presId="urn:microsoft.com/office/officeart/2005/8/layout/hList6"/>
    <dgm:cxn modelId="{525CB869-A62D-4AAB-A9A3-FFC4CB6DD00D}" srcId="{770BD5AE-2977-454E-AE39-EE2E15D9795D}" destId="{D34EB6A1-9B7C-4189-A887-28DBC216EA51}" srcOrd="1" destOrd="0" parTransId="{E0DF9471-B493-452E-9FBB-C36E896A758C}" sibTransId="{41C2BA22-C351-473E-8A06-FBC6AB5159B9}"/>
    <dgm:cxn modelId="{355B70B2-DB11-410B-BCF5-EB60CD39635E}" type="presOf" srcId="{770BD5AE-2977-454E-AE39-EE2E15D9795D}" destId="{C264524F-25FD-43AB-BE26-6363EB528375}" srcOrd="0" destOrd="0" presId="urn:microsoft.com/office/officeart/2005/8/layout/hList6"/>
    <dgm:cxn modelId="{0914ADBA-5341-4C8D-B25D-AB7CA0993C04}" type="presOf" srcId="{BAE8815C-7B3B-445A-8502-ED492B9069CE}" destId="{3ADC2472-3E63-4579-8F6A-6E3A76F64095}" srcOrd="0" destOrd="0" presId="urn:microsoft.com/office/officeart/2005/8/layout/hList6"/>
    <dgm:cxn modelId="{25C024CD-1446-4263-B39A-137DB0F8515B}" type="presOf" srcId="{C8BD4BF3-7E9F-4714-842A-355F66585CF8}" destId="{F04CD90D-35D5-4340-98DF-8E63E3CE1DED}" srcOrd="0" destOrd="0" presId="urn:microsoft.com/office/officeart/2005/8/layout/hList6"/>
    <dgm:cxn modelId="{50B889F0-E9C6-45E0-9A68-FCFFE6B1BEE3}" type="presParOf" srcId="{C264524F-25FD-43AB-BE26-6363EB528375}" destId="{F04CD90D-35D5-4340-98DF-8E63E3CE1DED}" srcOrd="0" destOrd="0" presId="urn:microsoft.com/office/officeart/2005/8/layout/hList6"/>
    <dgm:cxn modelId="{390BEAC3-396B-4C0E-9F61-55FD0FE85A0C}" type="presParOf" srcId="{C264524F-25FD-43AB-BE26-6363EB528375}" destId="{E79EB887-BB31-42B4-9544-067EBDB200B4}" srcOrd="1" destOrd="0" presId="urn:microsoft.com/office/officeart/2005/8/layout/hList6"/>
    <dgm:cxn modelId="{AC90C810-2990-46E0-9BE8-B310B860591F}" type="presParOf" srcId="{C264524F-25FD-43AB-BE26-6363EB528375}" destId="{F0546E79-20C4-4F56-81DB-9F3E11EA978A}" srcOrd="2" destOrd="0" presId="urn:microsoft.com/office/officeart/2005/8/layout/hList6"/>
    <dgm:cxn modelId="{8CE63E2C-1789-456D-AF1B-B62B0C77A931}" type="presParOf" srcId="{C264524F-25FD-43AB-BE26-6363EB528375}" destId="{543B248B-B56F-4586-AF6E-3649B19E2387}" srcOrd="3" destOrd="0" presId="urn:microsoft.com/office/officeart/2005/8/layout/hList6"/>
    <dgm:cxn modelId="{132F0159-5B94-43E4-9A2E-C638D0B8F61B}" type="presParOf" srcId="{C264524F-25FD-43AB-BE26-6363EB528375}" destId="{3ADC2472-3E63-4579-8F6A-6E3A76F64095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CD90D-35D5-4340-98DF-8E63E3CE1DED}">
      <dsp:nvSpPr>
        <dsp:cNvPr id="0" name=""/>
        <dsp:cNvSpPr/>
      </dsp:nvSpPr>
      <dsp:spPr>
        <a:xfrm rot="16200000">
          <a:off x="-887747" y="888751"/>
          <a:ext cx="4389437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1503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Formulating an ethical climate is good business!</a:t>
          </a:r>
        </a:p>
      </dsp:txBody>
      <dsp:txXfrm rot="5400000">
        <a:off x="1005" y="877886"/>
        <a:ext cx="2611933" cy="2633663"/>
      </dsp:txXfrm>
    </dsp:sp>
    <dsp:sp modelId="{F0546E79-20C4-4F56-81DB-9F3E11EA978A}">
      <dsp:nvSpPr>
        <dsp:cNvPr id="0" name=""/>
        <dsp:cNvSpPr/>
      </dsp:nvSpPr>
      <dsp:spPr>
        <a:xfrm rot="16200000">
          <a:off x="1920081" y="888751"/>
          <a:ext cx="4389437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1503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To maintain public confidence, follow good business practices;</a:t>
          </a:r>
        </a:p>
      </dsp:txBody>
      <dsp:txXfrm rot="5400000">
        <a:off x="2808833" y="877886"/>
        <a:ext cx="2611933" cy="2633663"/>
      </dsp:txXfrm>
    </dsp:sp>
    <dsp:sp modelId="{3ADC2472-3E63-4579-8F6A-6E3A76F64095}">
      <dsp:nvSpPr>
        <dsp:cNvPr id="0" name=""/>
        <dsp:cNvSpPr/>
      </dsp:nvSpPr>
      <dsp:spPr>
        <a:xfrm rot="16200000">
          <a:off x="4727910" y="888751"/>
          <a:ext cx="4389437" cy="261193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171503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CPAs need to expect the organization  they serve to work for the public interest!</a:t>
          </a:r>
        </a:p>
      </dsp:txBody>
      <dsp:txXfrm rot="5400000">
        <a:off x="5616662" y="877886"/>
        <a:ext cx="2611933" cy="26336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4B97D-D16A-410C-8E31-96EA2959D4E5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44382-E2C7-4DFD-A219-845A71505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83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29BD5-62D6-4A1F-BE8B-9E7D75A8F468}" type="datetime1">
              <a:rPr lang="en-US" smtClean="0"/>
              <a:t>1/8/2022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27F9-CE8D-4BC6-B0AE-5C35D08EAB17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225BD-013F-4C3E-96DB-A565A755D3DE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54E3-A074-4BD6-80AD-DDB1011BE4AE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EBD5-8B0A-42D6-A1A0-AAEAE42DE560}" type="datetime1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7413-81C1-4E4D-85AF-CDC9DA41C858}" type="datetime1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5A4C2-34F4-4DD9-B628-BB603D826D31}" type="datetime1">
              <a:rPr lang="en-US" smtClean="0"/>
              <a:t>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AC749-55DE-41D0-AF66-E57575363F01}" type="datetime1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FFA3-5DEE-4B8B-80C1-592B83D39715}" type="datetime1">
              <a:rPr lang="en-US" smtClean="0"/>
              <a:t>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54B95-971A-49B2-9F20-72ACE9128419}" type="datetime1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FAD-B0A4-4970-8A9E-E4E9826E650A}" type="datetime1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646D75-9E04-45E1-A749-4D952D4B87B3}" type="datetime1">
              <a:rPr lang="en-US" smtClean="0"/>
              <a:t>1/8/2022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0380D3-0623-439D-85A7-C168DB9979A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exreg.sos.state.tx.us/public/readtac$ext.ViewTAC?tac_view=4&amp;ti=22&amp;pt=22&amp;ch=501" TargetMode="External"/><Relationship Id="rId2" Type="http://schemas.openxmlformats.org/officeDocument/2006/relationships/hyperlink" Target="http://texreg.sos.state.tx.us/public/readtac$ext.ViewTAC?tac_view=3&amp;ti=22&amp;pt=22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texreg.sos.state.tx.us/public/readtac$ext.ViewTAC?tac_view=3&amp;ti=22&amp;pt=22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hbr.org/2011/06/wise-leadershi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851648" cy="1828800"/>
          </a:xfrm>
        </p:spPr>
        <p:txBody>
          <a:bodyPr>
            <a:normAutofit/>
          </a:bodyPr>
          <a:lstStyle/>
          <a:p>
            <a:pPr marL="457200" algn="l"/>
            <a:r>
              <a:rPr lang="en-US" dirty="0"/>
              <a:t>The CPA’s Guide </a:t>
            </a:r>
            <a:br>
              <a:rPr lang="en-US" dirty="0"/>
            </a:br>
            <a:r>
              <a:rPr lang="en-US" dirty="0"/>
              <a:t>to Ethical Behavior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7854696" cy="17526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2800" b="1" i="1" dirty="0"/>
              <a:t>By Jolene A. Lampton</a:t>
            </a:r>
          </a:p>
          <a:p>
            <a:r>
              <a:rPr lang="en-US" sz="2800" b="1" i="1" dirty="0"/>
              <a:t>Ph.D.,  MBA, BSE, CPA, CGMA &amp; CFE</a:t>
            </a:r>
          </a:p>
          <a:p>
            <a:r>
              <a:rPr lang="en-US" sz="2800" b="1" i="1" dirty="0"/>
              <a:t>January, 2022</a:t>
            </a:r>
            <a:endParaRPr lang="en-US" sz="2800" b="1" i="1" strike="sngStrike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An ethical culture</a:t>
            </a:r>
          </a:p>
          <a:p>
            <a:pPr lvl="2"/>
            <a:r>
              <a:rPr lang="en-US" dirty="0"/>
              <a:t>Requires constant behaviors</a:t>
            </a:r>
          </a:p>
          <a:p>
            <a:pPr lvl="2"/>
            <a:r>
              <a:rPr lang="en-US" dirty="0"/>
              <a:t>Always performed </a:t>
            </a:r>
          </a:p>
          <a:p>
            <a:pPr lvl="2"/>
            <a:r>
              <a:rPr lang="en-US" dirty="0"/>
              <a:t>Even under fire</a:t>
            </a:r>
          </a:p>
          <a:p>
            <a:pPr lvl="2"/>
            <a:r>
              <a:rPr lang="en-US" dirty="0"/>
              <a:t>To become habit for the organization;</a:t>
            </a:r>
          </a:p>
          <a:p>
            <a:pPr marL="288925" lvl="2" indent="-246063">
              <a:buNone/>
            </a:pPr>
            <a:endParaRPr lang="en-US" dirty="0"/>
          </a:p>
          <a:p>
            <a:pPr marL="908050" lvl="2" indent="-246063"/>
            <a:r>
              <a:rPr lang="en-US" dirty="0"/>
              <a:t>. . . demands that the correct message be sent or it will be severely impaired.</a:t>
            </a:r>
          </a:p>
          <a:p>
            <a:pPr marL="288925" lvl="2" indent="-246063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</a:t>
            </a:r>
            <a:br>
              <a:rPr lang="en-US" b="1" dirty="0"/>
            </a:br>
            <a:r>
              <a:rPr lang="en-US" b="1" dirty="0"/>
              <a:t> 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To ensure an Ethical Culture</a:t>
            </a:r>
          </a:p>
          <a:p>
            <a:pPr lvl="2"/>
            <a:r>
              <a:rPr lang="en-US" dirty="0"/>
              <a:t>Create forums of ethical issues and dilemmas that face employees</a:t>
            </a:r>
          </a:p>
          <a:p>
            <a:pPr lvl="2"/>
            <a:r>
              <a:rPr lang="en-US" dirty="0"/>
              <a:t>Articulate steps to resolve matters</a:t>
            </a:r>
          </a:p>
          <a:p>
            <a:pPr lvl="2"/>
            <a:r>
              <a:rPr lang="en-US" dirty="0"/>
              <a:t>Role play training situations to practice the right thing</a:t>
            </a:r>
          </a:p>
          <a:p>
            <a:pPr lvl="2"/>
            <a:r>
              <a:rPr lang="en-US" dirty="0"/>
              <a:t>Highlight methods to be taken to resolve situations</a:t>
            </a:r>
          </a:p>
          <a:p>
            <a:pPr lvl="2"/>
            <a:r>
              <a:rPr lang="en-US" dirty="0"/>
              <a:t>If corrective action is taken no matter what  it takes, employees get the message!</a:t>
            </a:r>
          </a:p>
          <a:p>
            <a:pPr lvl="2"/>
            <a:r>
              <a:rPr lang="en-US" dirty="0"/>
              <a:t>Culture is set in intricate and critical ways!</a:t>
            </a:r>
          </a:p>
          <a:p>
            <a:pPr lvl="2"/>
            <a:r>
              <a:rPr lang="en-US" dirty="0"/>
              <a:t>Obviously, the culture can be severely impaired if the wrong message is sent!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Ethical culture requires ethical reasoning coming through in various ways</a:t>
            </a:r>
          </a:p>
          <a:p>
            <a:pPr lvl="2"/>
            <a:r>
              <a:rPr lang="en-US" dirty="0"/>
              <a:t>CEO must lead by example</a:t>
            </a:r>
          </a:p>
          <a:p>
            <a:pPr lvl="2"/>
            <a:r>
              <a:rPr lang="en-US" dirty="0"/>
              <a:t>CEO and executive team need to display the expectation for ethical standards continuously</a:t>
            </a:r>
          </a:p>
          <a:p>
            <a:pPr lvl="2"/>
            <a:r>
              <a:rPr lang="en-US" dirty="0"/>
              <a:t>Ethical practices need to be reinforced in training and compliance programs</a:t>
            </a:r>
          </a:p>
          <a:p>
            <a:pPr lvl="2"/>
            <a:r>
              <a:rPr lang="en-US" dirty="0"/>
              <a:t>Steps for ethical reasoning should be documented in P&amp;P manuals</a:t>
            </a:r>
          </a:p>
          <a:p>
            <a:pPr lvl="2"/>
            <a:r>
              <a:rPr lang="en-US" dirty="0"/>
              <a:t>Ethics needs to be the rule for the organization.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"Ethics isn’t just about tone at the top. It’s about tone throughout the organization."</a:t>
            </a:r>
          </a:p>
          <a:p>
            <a:pPr>
              <a:buNone/>
            </a:pPr>
            <a:r>
              <a:rPr lang="en-US" dirty="0"/>
              <a:t>			Jeff Thomson, CMA, CAE</a:t>
            </a:r>
            <a:br>
              <a:rPr lang="en-US" dirty="0"/>
            </a:br>
            <a:r>
              <a:rPr lang="en-US" dirty="0"/>
              <a:t>		IMA President 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sz="2000" b="1" dirty="0"/>
          </a:p>
          <a:p>
            <a:pPr>
              <a:buNone/>
            </a:pPr>
            <a:r>
              <a:rPr lang="en-US" sz="2000" b="1" dirty="0"/>
              <a:t>Best Practices for Making an Ethics Code Effective </a:t>
            </a:r>
            <a:r>
              <a:rPr lang="en-US" sz="2000" dirty="0"/>
              <a:t>(Barman and White, 2014)</a:t>
            </a:r>
          </a:p>
          <a:p>
            <a:pPr>
              <a:buNone/>
            </a:pPr>
            <a:r>
              <a:rPr lang="en-US" sz="2000" dirty="0"/>
              <a:t>	 		</a:t>
            </a:r>
          </a:p>
          <a:p>
            <a:pPr lvl="1"/>
            <a:r>
              <a:rPr lang="en-US" sz="2000" dirty="0"/>
              <a:t>Root the code in core values such as trust and integrity.</a:t>
            </a:r>
          </a:p>
          <a:p>
            <a:pPr lvl="1"/>
            <a:r>
              <a:rPr lang="en-US" sz="2000" dirty="0"/>
              <a:t>Give a copy to all staff.</a:t>
            </a:r>
          </a:p>
          <a:p>
            <a:pPr lvl="1"/>
            <a:r>
              <a:rPr lang="en-US" sz="2000" dirty="0"/>
              <a:t>Provide a way to report breaches in a confidential manner.</a:t>
            </a:r>
          </a:p>
          <a:p>
            <a:pPr lvl="1"/>
            <a:r>
              <a:rPr lang="en-US" sz="2000" dirty="0"/>
              <a:t>Include ethical issues in corporate training programs</a:t>
            </a:r>
          </a:p>
          <a:p>
            <a:pPr lvl="1"/>
            <a:r>
              <a:rPr lang="en-US" sz="2000" dirty="0"/>
              <a:t>Set up a board committee to monitor the effectiveness of the code.</a:t>
            </a:r>
          </a:p>
          <a:p>
            <a:pPr lvl="1"/>
            <a:r>
              <a:rPr lang="en-US" sz="2000" dirty="0"/>
              <a:t>Report on the code’s use in an annual report.</a:t>
            </a:r>
          </a:p>
          <a:p>
            <a:pPr lvl="1"/>
            <a:r>
              <a:rPr lang="en-US" sz="2000" dirty="0"/>
              <a:t>Make conformity to the code part of a contract of employment.</a:t>
            </a:r>
          </a:p>
          <a:p>
            <a:pPr lvl="1"/>
            <a:r>
              <a:rPr lang="en-US" sz="2000" dirty="0"/>
              <a:t>Make the code available in the language of staff located overseas.</a:t>
            </a:r>
          </a:p>
          <a:p>
            <a:pPr lvl="1"/>
            <a:r>
              <a:rPr lang="en-US" sz="2000" dirty="0"/>
              <a:t>Make copies of the code available to business partners including suppliers.</a:t>
            </a:r>
          </a:p>
          <a:p>
            <a:pPr lvl="1"/>
            <a:r>
              <a:rPr lang="en-US" sz="2000" dirty="0"/>
              <a:t>Make a named individual responsible for code implementation.</a:t>
            </a:r>
          </a:p>
          <a:p>
            <a:pPr lvl="1"/>
            <a:r>
              <a:rPr lang="en-US" sz="2000" dirty="0"/>
              <a:t>Review the code in light of changing business challenges.</a:t>
            </a:r>
          </a:p>
          <a:p>
            <a:pPr lvl="1"/>
            <a:r>
              <a:rPr lang="en-US" sz="2000" dirty="0"/>
              <a:t>Make sure senior staff “walk the talk.”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09800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CPA’s Guide </a:t>
            </a:r>
            <a:br>
              <a:rPr lang="en-US" dirty="0"/>
            </a:br>
            <a:r>
              <a:rPr lang="en-US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731838" indent="-273050"/>
            <a:r>
              <a:rPr lang="en-US" dirty="0"/>
              <a:t>Expectation from mid-level managers is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6200000" flipH="1">
            <a:off x="3162300" y="29337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4600" y="3810000"/>
            <a:ext cx="3429000" cy="23083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ETHICAL   LEADERSHIP</a:t>
            </a:r>
          </a:p>
          <a:p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</a:t>
            </a:r>
            <a:br>
              <a:rPr lang="en-US" b="1" dirty="0"/>
            </a:br>
            <a:r>
              <a:rPr lang="en-US" b="1" dirty="0"/>
              <a:t> 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Public Accountancy Act directs the Texas State Board of Public Accountancy to develop rules of professional conduct to establish and maintain high standards of competence and integrity;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 Follow the Rules of Professional Conduct from the TSBPA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951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61772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Rules of Professional Conduct of Texas Administrative Code 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EXAMINING BOARDS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http://texreg.sos.state.tx.us/public/readtac$ext.ViewTAC?tac_view=3&amp;ti=22&amp;pt=22</a:t>
            </a:r>
            <a:endParaRPr lang="en-US" dirty="0"/>
          </a:p>
          <a:p>
            <a:pPr>
              <a:buNone/>
            </a:pPr>
            <a:r>
              <a:rPr lang="en-US" dirty="0"/>
              <a:t> </a:t>
            </a:r>
            <a:endParaRPr lang="en-US" dirty="0">
              <a:hlinkClick r:id="rId3"/>
            </a:endParaRPr>
          </a:p>
          <a:p>
            <a:r>
              <a:rPr lang="en-US" dirty="0"/>
              <a:t>TEXAS  STATE BOARD OF PUBLIC ACCOUNTANCY</a:t>
            </a:r>
          </a:p>
          <a:p>
            <a:r>
              <a:rPr lang="en-US" dirty="0"/>
              <a:t>RULES OF </a:t>
            </a:r>
            <a:r>
              <a:rPr lang="en-US"/>
              <a:t>PROFESSIONAL CONDUCT</a:t>
            </a:r>
          </a:p>
          <a:p>
            <a:pPr marL="0" indent="0">
              <a:buNone/>
            </a:pPr>
            <a:r>
              <a:rPr lang="en-US" u="sng">
                <a:hlinkClick r:id="rId3"/>
              </a:rPr>
              <a:t> </a:t>
            </a:r>
            <a:r>
              <a:rPr lang="en-US" dirty="0">
                <a:hlinkClick r:id="rId3"/>
              </a:rPr>
              <a:t>http://texreg.sos.state.tx.us/public/readtac$ext.ViewTAC?tac_view=4&amp;ti=22&amp;pt=22&amp;ch=501</a:t>
            </a: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Subchapters A through 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CPA’s Guide</a:t>
            </a:r>
            <a:br>
              <a:rPr lang="en-US" b="1" dirty="0"/>
            </a:br>
            <a:r>
              <a:rPr lang="en-US" b="1" dirty="0"/>
              <a:t> 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r>
              <a:rPr lang="en-US" dirty="0">
                <a:hlinkClick r:id="rId2"/>
              </a:rPr>
              <a:t>http://texreg.sos.state.tx.us/public/readtac$ext.ViewTAC?tac_view=3&amp;ti=22&amp;pt=22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Jolene A. Lampton, Ph.D., MBA, BSE, CPA, CGMA and CFE</a:t>
            </a:r>
          </a:p>
          <a:p>
            <a:r>
              <a:rPr lang="en-US" dirty="0"/>
              <a:t>CPA since 1982; CFE in 2015</a:t>
            </a:r>
          </a:p>
          <a:p>
            <a:r>
              <a:rPr lang="en-US" dirty="0"/>
              <a:t>Licensed in Texas and Missouri</a:t>
            </a:r>
          </a:p>
          <a:p>
            <a:r>
              <a:rPr lang="en-US" dirty="0" err="1"/>
              <a:t>apexcpe</a:t>
            </a:r>
            <a:r>
              <a:rPr lang="en-US" dirty="0"/>
              <a:t> course since 2007</a:t>
            </a:r>
          </a:p>
          <a:p>
            <a:r>
              <a:rPr lang="en-US" dirty="0"/>
              <a:t>Full-time professor teaching accounting at Park University</a:t>
            </a:r>
          </a:p>
          <a:p>
            <a:r>
              <a:rPr lang="en-US" dirty="0"/>
              <a:t>Ethics is a research area for Dr. </a:t>
            </a:r>
            <a:r>
              <a:rPr lang="en-US" dirty="0" err="1"/>
              <a:t>Lampton</a:t>
            </a:r>
            <a:r>
              <a:rPr lang="en-US" dirty="0"/>
              <a:t>; Dr. </a:t>
            </a:r>
            <a:r>
              <a:rPr lang="en-US" dirty="0" err="1"/>
              <a:t>Lampton</a:t>
            </a:r>
            <a:r>
              <a:rPr lang="en-US" dirty="0"/>
              <a:t> completed the 2011 Bentley University Global Business Ethics Symposium in Marseille, France and other scholarly activities in ethics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Rules of Professional Conduct -  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“Standards of competence and integrity in practice of public accountancy . . . </a:t>
            </a:r>
          </a:p>
          <a:p>
            <a:r>
              <a:rPr lang="en-US" dirty="0"/>
              <a:t>For the public . . . </a:t>
            </a:r>
          </a:p>
          <a:p>
            <a:r>
              <a:rPr lang="en-US" dirty="0"/>
              <a:t>This means you are, in essence, working for the public interest			</a:t>
            </a:r>
          </a:p>
          <a:p>
            <a:pPr>
              <a:buNone/>
            </a:pPr>
            <a:r>
              <a:rPr lang="en-US" dirty="0"/>
              <a:t>		. . . accountants work for the </a:t>
            </a:r>
            <a:r>
              <a:rPr lang="en-US" b="1" dirty="0"/>
              <a:t>public interest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6096000"/>
          </a:xfrm>
        </p:spPr>
        <p:txBody>
          <a:bodyPr/>
          <a:lstStyle/>
          <a:p>
            <a:r>
              <a:rPr lang="en-US" sz="1600" b="1" dirty="0"/>
              <a:t>Serving the Public – </a:t>
            </a:r>
            <a:br>
              <a:rPr lang="en-US" sz="1600" b="1" dirty="0"/>
            </a:br>
            <a:r>
              <a:rPr lang="en-US" sz="1600" b="1" dirty="0"/>
              <a:t>  analogous to </a:t>
            </a:r>
            <a:br>
              <a:rPr lang="en-US" sz="1600" b="1" dirty="0"/>
            </a:br>
            <a:r>
              <a:rPr lang="en-US" sz="1600" b="1" dirty="0"/>
              <a:t>  military service</a:t>
            </a:r>
            <a:br>
              <a:rPr lang="en-US" sz="1600" dirty="0"/>
            </a:br>
            <a:r>
              <a:rPr lang="en-US" sz="1600" dirty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581400" y="1752600"/>
            <a:ext cx="2209800" cy="44196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half" idx="1"/>
          </p:nvPr>
        </p:nvGraphicFramePr>
        <p:xfrm>
          <a:off x="2286000" y="0"/>
          <a:ext cx="4821556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Acrobat Document" r:id="rId3" imgW="4663844" imgH="6035563" progId="AcroExch.Document.11">
                  <p:embed/>
                </p:oleObj>
              </mc:Choice>
              <mc:Fallback>
                <p:oleObj name="Acrobat Document" r:id="rId3" imgW="4663844" imgH="6035563" progId="AcroExch.Document.11">
                  <p:embed/>
                  <p:pic>
                    <p:nvPicPr>
                      <p:cNvPr id="0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0"/>
                        <a:ext cx="4821556" cy="685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2743200" cy="1162050"/>
          </a:xfrm>
        </p:spPr>
        <p:txBody>
          <a:bodyPr/>
          <a:lstStyle/>
          <a:p>
            <a:r>
              <a:rPr lang="en-US" b="1" dirty="0"/>
              <a:t>Professional Standards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Subchapter B states “The public accounting profession has a duty to follow generally accepted auditing standards, generally accepted accounting principles, or other applicable professional standards.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certificate holder shall not permit his name to be associated with financial statements unless he has complied with GAAS.</a:t>
            </a:r>
          </a:p>
          <a:p>
            <a:r>
              <a:rPr lang="en-US" dirty="0"/>
              <a:t>A certificate holder shall not issue a report asserting that financial statements are in conformity with GAAP.</a:t>
            </a:r>
          </a:p>
          <a:p>
            <a:r>
              <a:rPr lang="en-US" dirty="0"/>
              <a:t>Must comply with other applicable standards.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2743200" cy="1162050"/>
          </a:xfrm>
        </p:spPr>
        <p:txBody>
          <a:bodyPr/>
          <a:lstStyle/>
          <a:p>
            <a:r>
              <a:rPr lang="en-US" b="1" dirty="0"/>
              <a:t>Subchapter C – Responsibilities to Clients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In order to serve clients, a certificate holder must be </a:t>
            </a:r>
            <a:r>
              <a:rPr lang="en-US" b="1" dirty="0"/>
              <a:t>independent in fact </a:t>
            </a:r>
            <a:r>
              <a:rPr lang="en-US" dirty="0"/>
              <a:t>and </a:t>
            </a:r>
            <a:r>
              <a:rPr lang="en-US" b="1" dirty="0"/>
              <a:t>appearance </a:t>
            </a:r>
            <a:r>
              <a:rPr lang="en-US" dirty="0"/>
              <a:t>when performing engagements in which a report will be issued on financial statements.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Independence is impaired if certificate holder has:</a:t>
            </a:r>
          </a:p>
          <a:p>
            <a:pPr lvl="1"/>
            <a:r>
              <a:rPr lang="en-US" dirty="0"/>
              <a:t>Any direct or material indirect financial interest in the client</a:t>
            </a:r>
          </a:p>
          <a:p>
            <a:pPr lvl="1"/>
            <a:r>
              <a:rPr lang="en-US" dirty="0"/>
              <a:t>Any service as trustee or executor/administrator of estates/trusts</a:t>
            </a:r>
          </a:p>
          <a:p>
            <a:pPr lvl="1"/>
            <a:r>
              <a:rPr lang="en-US" dirty="0"/>
              <a:t>Any investment or loans with client</a:t>
            </a:r>
          </a:p>
          <a:p>
            <a:pPr lvl="1"/>
            <a:r>
              <a:rPr lang="en-US" dirty="0"/>
              <a:t>Any association with clients even by close relatives that would lead a reasonable person to conclude threat to objectivity/independence.</a:t>
            </a:r>
          </a:p>
          <a:p>
            <a:pPr>
              <a:buNone/>
            </a:pPr>
            <a:r>
              <a:rPr lang="en-US" dirty="0"/>
              <a:t>		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2743200" cy="1524000"/>
          </a:xfrm>
        </p:spPr>
        <p:txBody>
          <a:bodyPr/>
          <a:lstStyle/>
          <a:p>
            <a:r>
              <a:rPr lang="en-US" b="1" dirty="0"/>
              <a:t>Receipt of Commissions or other compensation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2057400"/>
            <a:ext cx="2743200" cy="41910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Certificate holders shall not receive commissions  when they perform services requiring </a:t>
            </a:r>
            <a:r>
              <a:rPr lang="en-US" b="1" dirty="0"/>
              <a:t>independence</a:t>
            </a:r>
            <a:r>
              <a:rPr lang="en-US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If compensation is received for services or products, disclosed in writing.</a:t>
            </a:r>
          </a:p>
          <a:p>
            <a:r>
              <a:rPr lang="en-US" dirty="0"/>
              <a:t>Disclose regardless of amount.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Receipt of Contingency Fees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Certificate holder shall not perform any services for a contingent fee for services requiring </a:t>
            </a:r>
            <a:r>
              <a:rPr lang="en-US" b="1" dirty="0"/>
              <a:t>independence.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Contingent fee is liable or probable to occur due to dependence of a future event.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Prohibits things such as:</a:t>
            </a:r>
          </a:p>
          <a:p>
            <a:pPr lvl="1"/>
            <a:r>
              <a:rPr lang="en-US" dirty="0"/>
              <a:t>No tax return services for contingent fees</a:t>
            </a:r>
          </a:p>
          <a:p>
            <a:pPr lvl="1"/>
            <a:r>
              <a:rPr lang="en-US" dirty="0"/>
              <a:t>no accounting expert services for contingent fees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Integrity and Objectivity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Certificate holder shall maintain integrity and objective, shall be free of conflicts of interest and shall not misrepresent facts now subordinate judgment to others.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Attest engagements requiring independence  cannot be eliminated by disclosure</a:t>
            </a:r>
          </a:p>
          <a:p>
            <a:r>
              <a:rPr lang="en-US" dirty="0"/>
              <a:t>Cannot pay commissions for clients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Competence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Certificate holder shall not undertake any engagement for performance of services which he/she cannot reasonably expect to complete with </a:t>
            </a:r>
            <a:r>
              <a:rPr lang="en-US" b="1" dirty="0"/>
              <a:t>due professional competence.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Competence includes technical qualifications and ability to supervise and evaluate work of others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Requires </a:t>
            </a:r>
            <a:r>
              <a:rPr lang="en-US" b="1" dirty="0"/>
              <a:t>due professional care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Confidential Client Communications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Be discreet; keep client things confidential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Disclose only if pursuant to court proceedings, subpoenas or other compulsory services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Records and </a:t>
            </a:r>
            <a:br>
              <a:rPr lang="en-US" b="1" dirty="0"/>
            </a:br>
            <a:r>
              <a:rPr lang="en-US" b="1" dirty="0"/>
              <a:t>Work Papers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Upon request, regardless of the status of the client’s account, a certificate holder shall provide records to the client used in performance of professional services.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Reasonable to charge for personnel time/ copying, etc.</a:t>
            </a:r>
          </a:p>
          <a:p>
            <a:r>
              <a:rPr lang="en-US" dirty="0"/>
              <a:t>Working papers developed during services are the property of the certificate holder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143000"/>
          </a:xfrm>
        </p:spPr>
        <p:txBody>
          <a:bodyPr>
            <a:normAutofit fontScale="90000"/>
          </a:bodyPr>
          <a:lstStyle/>
          <a:p>
            <a:pPr marL="398463"/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8325" indent="-273050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8325" indent="-273050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4400" b="1" dirty="0"/>
              <a:t>	</a:t>
            </a:r>
            <a:r>
              <a:rPr lang="en-US" b="1" dirty="0"/>
              <a:t>		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/>
              <a:t>verywhere</a:t>
            </a:r>
          </a:p>
          <a:p>
            <a:endParaRPr lang="en-US" dirty="0"/>
          </a:p>
          <a:p>
            <a:pPr marL="568325" indent="-273050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4400" dirty="0"/>
              <a:t>	</a:t>
            </a:r>
            <a:r>
              <a:rPr lang="en-US" dirty="0"/>
              <a:t>		All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/>
              <a:t>ime</a:t>
            </a:r>
          </a:p>
          <a:p>
            <a:endParaRPr lang="en-US" dirty="0"/>
          </a:p>
          <a:p>
            <a:pPr marL="568325" indent="-273050"/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dirty="0"/>
              <a:t>			Be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dirty="0"/>
              <a:t>onest</a:t>
            </a:r>
          </a:p>
          <a:p>
            <a:endParaRPr lang="en-US" dirty="0"/>
          </a:p>
          <a:p>
            <a:pPr marL="568325" indent="-273050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800" dirty="0"/>
              <a:t>	</a:t>
            </a:r>
            <a:r>
              <a:rPr lang="en-US" dirty="0"/>
              <a:t>		Act with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dirty="0"/>
              <a:t>ntegrity</a:t>
            </a:r>
          </a:p>
          <a:p>
            <a:endParaRPr lang="en-US" sz="3800" dirty="0"/>
          </a:p>
          <a:p>
            <a:pPr marL="568325" indent="-273050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dirty="0"/>
              <a:t>			Have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dirty="0"/>
              <a:t>ompassion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68325" indent="-273050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4400" dirty="0"/>
              <a:t>	</a:t>
            </a:r>
            <a:r>
              <a:rPr lang="en-US" dirty="0"/>
              <a:t>		For What is at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dirty="0"/>
              <a:t>take is</a:t>
            </a:r>
          </a:p>
          <a:p>
            <a:pPr marL="568325" indent="-273050">
              <a:buNone/>
            </a:pPr>
            <a:endParaRPr lang="en-US" dirty="0"/>
          </a:p>
          <a:p>
            <a:pPr marL="2909888" lvl="8" indent="688975">
              <a:spcBef>
                <a:spcPts val="0"/>
              </a:spcBef>
              <a:buNone/>
            </a:pPr>
            <a:r>
              <a:rPr lang="en-US" dirty="0"/>
              <a:t>Your reputation,</a:t>
            </a:r>
          </a:p>
          <a:p>
            <a:pPr marL="2909888" lvl="8" indent="688975">
              <a:spcBef>
                <a:spcPts val="0"/>
              </a:spcBef>
              <a:buNone/>
            </a:pPr>
            <a:r>
              <a:rPr lang="en-US" dirty="0"/>
              <a:t>Your Self-esteem,</a:t>
            </a:r>
          </a:p>
          <a:p>
            <a:pPr marL="2909888" lvl="8" indent="688975">
              <a:spcBef>
                <a:spcPts val="0"/>
              </a:spcBef>
              <a:buNone/>
            </a:pPr>
            <a:r>
              <a:rPr lang="en-US" dirty="0"/>
              <a:t>Your Inner Peace.</a:t>
            </a:r>
          </a:p>
          <a:p>
            <a:endParaRPr lang="en-US" dirty="0"/>
          </a:p>
        </p:txBody>
      </p:sp>
    </p:spTree>
  </p:cSld>
  <p:clrMapOvr>
    <a:masterClrMapping/>
  </p:clrMapOvr>
  <p:transition spd="med" advTm="0">
    <p:randomBar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2743200" cy="1162050"/>
          </a:xfrm>
        </p:spPr>
        <p:txBody>
          <a:bodyPr/>
          <a:lstStyle/>
          <a:p>
            <a:r>
              <a:rPr lang="en-US" b="1" dirty="0"/>
              <a:t>Subchapter D – Responsibilities to the Public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Responsibility “to serve the public interest” is all important.</a:t>
            </a:r>
          </a:p>
          <a:p>
            <a:endParaRPr lang="en-US" dirty="0"/>
          </a:p>
          <a:p>
            <a:r>
              <a:rPr lang="en-US" dirty="0"/>
              <a:t>Certificate holders must allow use of his/her name with a set of financial statements with clear lines of responsibility to investors and others.</a:t>
            </a:r>
          </a:p>
          <a:p>
            <a:endParaRPr lang="en-US" dirty="0"/>
          </a:p>
          <a:p>
            <a:r>
              <a:rPr lang="en-US" dirty="0"/>
              <a:t>Scandals have created a major expectations gap between what the public considers as an audited financial statement and what it actually gets.</a:t>
            </a:r>
          </a:p>
          <a:p>
            <a:endParaRPr lang="en-US" dirty="0"/>
          </a:p>
          <a:p>
            <a:r>
              <a:rPr lang="en-US" dirty="0"/>
              <a:t>Rules of Professional Conduct clearly states responsibilities.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Certificate holders have a duty to ensure “the public interest” in practice of public accountancy.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Practice of Public Accountancy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Certificate holders may not engage in the practice of public accountancy unless he/she holds a </a:t>
            </a:r>
            <a:r>
              <a:rPr lang="en-US" b="1" dirty="0"/>
              <a:t>valid license </a:t>
            </a:r>
            <a:r>
              <a:rPr lang="en-US" dirty="0"/>
              <a:t>issued by the board.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Must be in good standing with the Board</a:t>
            </a:r>
          </a:p>
          <a:p>
            <a:r>
              <a:rPr lang="en-US" dirty="0"/>
              <a:t>Must practice in an entity that is registered in Texas</a:t>
            </a:r>
          </a:p>
          <a:p>
            <a:r>
              <a:rPr lang="en-US" dirty="0"/>
              <a:t>Or state “not qualified to register  with the Texas State Board of Public Accountancy to practice”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Advertising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Certificate holders shall not use any language that is false, fraudulent, misleading, or deceptive or that was obtained with coercion, duress, compulsion, intimidation, thread, overreaching, or vexatious conduct.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Violation to persist in contacting clients that do not desire to be contacted</a:t>
            </a:r>
          </a:p>
          <a:p>
            <a:r>
              <a:rPr lang="en-US" dirty="0"/>
              <a:t>Should keep mailings along with lists of persons to whom mailings were distributed for 36 months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Firm Names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firm name may not include words relating to the quality of services offered or that is misleading about the legal form of the firm.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Firm name is misleading if</a:t>
            </a:r>
          </a:p>
          <a:p>
            <a:pPr lvl="1"/>
            <a:r>
              <a:rPr lang="en-US" dirty="0"/>
              <a:t>it is not registered</a:t>
            </a:r>
          </a:p>
          <a:p>
            <a:pPr lvl="1"/>
            <a:r>
              <a:rPr lang="en-US" dirty="0"/>
              <a:t>the name misrepresent facts</a:t>
            </a:r>
          </a:p>
          <a:p>
            <a:pPr lvl="1"/>
            <a:r>
              <a:rPr lang="en-US" dirty="0"/>
              <a:t>the name indicated character or grade of service</a:t>
            </a:r>
          </a:p>
          <a:p>
            <a:pPr lvl="1"/>
            <a:r>
              <a:rPr lang="en-US" dirty="0"/>
              <a:t>the name is likely to mislead or deceive</a:t>
            </a:r>
          </a:p>
          <a:p>
            <a:pPr lvl="1"/>
            <a:r>
              <a:rPr lang="en-US" dirty="0"/>
              <a:t>the name implies special expertise</a:t>
            </a:r>
          </a:p>
          <a:p>
            <a:pPr lvl="1"/>
            <a:r>
              <a:rPr lang="en-US" dirty="0"/>
              <a:t>the name implies professional attainment that is not factual</a:t>
            </a:r>
          </a:p>
          <a:p>
            <a:pPr lvl="1"/>
            <a:r>
              <a:rPr lang="en-US" dirty="0"/>
              <a:t>the name does not include the words “corporation”  or an appropriate abbreviation of such</a:t>
            </a:r>
          </a:p>
          <a:p>
            <a:pPr lvl="1"/>
            <a:r>
              <a:rPr lang="en-US" dirty="0"/>
              <a:t>The name includes “and company “ or another similar connotation when there is only ONE PERSON</a:t>
            </a:r>
          </a:p>
          <a:p>
            <a:pPr lvl="1"/>
            <a:r>
              <a:rPr lang="en-US" dirty="0"/>
              <a:t>The firm fails to contain the personal name of a partner or shareholder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2743200" cy="1162050"/>
          </a:xfrm>
        </p:spPr>
        <p:txBody>
          <a:bodyPr/>
          <a:lstStyle/>
          <a:p>
            <a:r>
              <a:rPr lang="en-US" b="1" dirty="0"/>
              <a:t>Subchapter E – Responsibilities to the Board/Profession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Now in 2010m we have the U.S. Sentencing Guidelines and Sarbanes-Oxley Act that are intended to document consequences for adhering to good professional practices.</a:t>
            </a:r>
          </a:p>
          <a:p>
            <a:endParaRPr lang="en-US" dirty="0"/>
          </a:p>
          <a:p>
            <a:r>
              <a:rPr lang="en-US" dirty="0"/>
              <a:t>Subchapter E documents responsibilities for practitioners to the profession and to the Texas State Board of Public Accountancy.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Certificate holder or licensee has duty to be responsible to the profession while practicing public accountancy</a:t>
            </a:r>
          </a:p>
          <a:p>
            <a:r>
              <a:rPr lang="en-US" dirty="0"/>
              <a:t>Such tone in operations is essential for integrity of performance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Discreditable Acts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62000" y="1676400"/>
            <a:ext cx="2743200" cy="45720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b="1" dirty="0"/>
              <a:t>Certificate holders shall not commit any act that reflects adversely on fitness to engage in the practice of public accountancy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Includes:  </a:t>
            </a:r>
          </a:p>
          <a:p>
            <a:endParaRPr lang="en-US" dirty="0"/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Fraud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Dishonesty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Violation of any provisions of the Public Accountancy Act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Conviction of a felony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Conviction of any crime in connection with fraud in any state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Revocation of suspension of any authority to practice public accountancy in any state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Knowingly preparing false or misleading financial statements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Breach of fiduciary responsibility of any type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Failure to comply with orders of any state or court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Repeated failure to respond to a client’s inquiry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Perjury in any communication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Threats of bodily harm or retribution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Public allegations of lack of mental capacity not supported by facts</a:t>
            </a:r>
          </a:p>
          <a:p>
            <a:pPr marL="117475"/>
            <a:r>
              <a:rPr lang="en-US" dirty="0">
                <a:latin typeface="Courier New"/>
                <a:cs typeface="Courier New"/>
              </a:rPr>
              <a:t>► </a:t>
            </a:r>
            <a:r>
              <a:rPr lang="en-US" dirty="0"/>
              <a:t>Causing breach in security of the CPA examinations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Licensees shall report in writing to the TSBPA the occurrence of any event within 30 days in writing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2743200" cy="1162050"/>
          </a:xfrm>
        </p:spPr>
        <p:txBody>
          <a:bodyPr/>
          <a:lstStyle/>
          <a:p>
            <a:r>
              <a:rPr lang="en-US" b="1" dirty="0"/>
              <a:t>Frivolous Complaints, Responses, and CPE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Certificate holders who accuse other certificate holders of violating the rules should be very factual. </a:t>
            </a:r>
          </a:p>
          <a:p>
            <a:endParaRPr lang="en-US" dirty="0"/>
          </a:p>
          <a:p>
            <a:r>
              <a:rPr lang="en-US" dirty="0"/>
              <a:t>Any request for communication from the Board requires a response within 30 days.</a:t>
            </a:r>
          </a:p>
          <a:p>
            <a:endParaRPr lang="en-US" dirty="0"/>
          </a:p>
          <a:p>
            <a:r>
              <a:rPr lang="en-US" dirty="0"/>
              <a:t>Continuing Professional Education (CPE) is mandatory.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120 clock hours of CPE every 3 years as stated in Section 523.63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7526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 </a:t>
            </a:r>
            <a:br>
              <a:rPr lang="en-US" b="1" dirty="0"/>
            </a:br>
            <a:r>
              <a:rPr lang="en-US" b="1" dirty="0"/>
              <a:t>in the 21</a:t>
            </a:r>
            <a:r>
              <a:rPr lang="en-US" b="1" baseline="30000" dirty="0"/>
              <a:t>st</a:t>
            </a:r>
            <a:r>
              <a:rPr lang="en-US" b="1" dirty="0"/>
              <a:t> Century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4400" dirty="0"/>
          </a:p>
          <a:p>
            <a:endParaRPr lang="en-US" sz="4400" dirty="0"/>
          </a:p>
          <a:p>
            <a:pPr lvl="1"/>
            <a:r>
              <a:rPr lang="en-US" sz="4200" dirty="0"/>
              <a:t> Sarbanes-Oxley (SOX)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CPAs must follow SOX;</a:t>
            </a:r>
          </a:p>
          <a:p>
            <a:r>
              <a:rPr lang="en-US" dirty="0"/>
              <a:t>This means the integrated audit, which covers internal controls;</a:t>
            </a:r>
          </a:p>
          <a:p>
            <a:r>
              <a:rPr lang="en-US" dirty="0"/>
              <a:t>Internal Control Systems deal with control environments that can be as “fragile as eggs”;</a:t>
            </a:r>
          </a:p>
          <a:p>
            <a:r>
              <a:rPr lang="en-US" dirty="0"/>
              <a:t>Certificate holders should be aware of red flags and signals of fraudulent activity;</a:t>
            </a:r>
          </a:p>
          <a:p>
            <a:r>
              <a:rPr lang="en-US" dirty="0"/>
              <a:t>SAS 99 and AUC 240 (or SAS 122) says CPAs must look for fraud . . . brainstorm ways fraud  could occur (when doing audits of public companies).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30896"/>
            <a:ext cx="8229600" cy="438912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Fraud costs all of us</a:t>
            </a:r>
          </a:p>
          <a:p>
            <a:r>
              <a:rPr lang="en-US" dirty="0"/>
              <a:t>Good employees can go bad and commit fraud</a:t>
            </a:r>
          </a:p>
          <a:p>
            <a:r>
              <a:rPr lang="en-US" dirty="0"/>
              <a:t>Virtue ethics is important</a:t>
            </a:r>
          </a:p>
          <a:p>
            <a:r>
              <a:rPr lang="en-US" b="0" i="0" u="sng" dirty="0">
                <a:effectLst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https://hbr.org/2011/06/wise-leadership</a:t>
            </a:r>
            <a:endParaRPr lang="en-US" b="0" i="0" u="sng" dirty="0">
              <a:effectLst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</a:t>
            </a:r>
            <a:br>
              <a:rPr lang="en-US" b="1" dirty="0"/>
            </a:br>
            <a:r>
              <a:rPr lang="en-US" b="1" dirty="0"/>
              <a:t> 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/>
              <a:t>Ethics----is based on the Golden Rule;</a:t>
            </a:r>
          </a:p>
          <a:p>
            <a:r>
              <a:rPr lang="en-US" dirty="0"/>
              <a:t>Comes from the ancient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Greeks –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Socrates, Plato and Aristotle;</a:t>
            </a:r>
          </a:p>
          <a:p>
            <a:r>
              <a:rPr lang="en-US" dirty="0"/>
              <a:t>Philosophers include:</a:t>
            </a:r>
          </a:p>
          <a:p>
            <a:pPr lvl="1"/>
            <a:r>
              <a:rPr lang="en-US" u="sng" dirty="0"/>
              <a:t>Immanuel Kant</a:t>
            </a:r>
            <a:r>
              <a:rPr lang="en-US" dirty="0"/>
              <a:t> (1724-1804) </a:t>
            </a:r>
          </a:p>
          <a:p>
            <a:pPr lvl="3"/>
            <a:r>
              <a:rPr lang="en-US" dirty="0"/>
              <a:t>Moral acts undertaken from “a sense of duty dictated by reason”</a:t>
            </a:r>
          </a:p>
          <a:p>
            <a:pPr marL="628650" lvl="3" indent="-209550"/>
            <a:r>
              <a:rPr lang="en-US" sz="2400" u="sng" dirty="0"/>
              <a:t>Lawrence Kohlberg</a:t>
            </a:r>
            <a:r>
              <a:rPr lang="en-US" sz="2400" dirty="0"/>
              <a:t> (1927-1987)</a:t>
            </a:r>
          </a:p>
          <a:p>
            <a:pPr marL="1200150" lvl="3" indent="-209550"/>
            <a:r>
              <a:rPr lang="en-US" dirty="0"/>
              <a:t>Stages of Moral Development – 6 stages</a:t>
            </a:r>
          </a:p>
          <a:p>
            <a:pPr marL="1200150" lvl="3" indent="-209550"/>
            <a:r>
              <a:rPr lang="en-US" dirty="0"/>
              <a:t>CPA’s typically operate at Levels 3 or4 [levels where being influenced is common] </a:t>
            </a:r>
          </a:p>
          <a:p>
            <a:pPr marL="403225" lvl="3" indent="-209550"/>
            <a:endParaRPr lang="en-US" dirty="0"/>
          </a:p>
          <a:p>
            <a:pPr lvl="3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/>
          </a:p>
          <a:p>
            <a:r>
              <a:rPr lang="en-US" dirty="0"/>
              <a:t>Ethics is a matter of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ethos</a:t>
            </a:r>
            <a:r>
              <a:rPr lang="en-US" dirty="0"/>
              <a:t> or participation in a community . . .  a way of life;</a:t>
            </a:r>
          </a:p>
          <a:p>
            <a:r>
              <a:rPr lang="en-US" dirty="0"/>
              <a:t>To be moral means doing things right;</a:t>
            </a:r>
          </a:p>
          <a:p>
            <a:r>
              <a:rPr lang="en-US" dirty="0"/>
              <a:t>It pays to pursue a wider role on environmental and social issues;</a:t>
            </a:r>
          </a:p>
          <a:p>
            <a:r>
              <a:rPr lang="en-US" dirty="0"/>
              <a:t>Core tenets on which a company is built;</a:t>
            </a:r>
          </a:p>
          <a:p>
            <a:r>
              <a:rPr lang="en-US" dirty="0"/>
              <a:t>Core tenets emulate from values;</a:t>
            </a:r>
          </a:p>
          <a:p>
            <a:r>
              <a:rPr lang="en-US" dirty="0"/>
              <a:t>Companies with values are good companies to work for!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Our  </a:t>
            </a:r>
            <a:r>
              <a:rPr lang="en-US" b="1" dirty="0"/>
              <a:t>values </a:t>
            </a:r>
            <a:r>
              <a:rPr lang="en-US" dirty="0"/>
              <a:t>do </a:t>
            </a:r>
            <a:r>
              <a:rPr lang="en-US" b="1" dirty="0"/>
              <a:t>have</a:t>
            </a:r>
            <a:r>
              <a:rPr lang="en-US" dirty="0"/>
              <a:t> </a:t>
            </a:r>
            <a:r>
              <a:rPr lang="en-US" b="1" dirty="0"/>
              <a:t>voices</a:t>
            </a:r>
            <a:r>
              <a:rPr lang="en-US" dirty="0"/>
              <a:t>---that we can use;</a:t>
            </a:r>
          </a:p>
          <a:p>
            <a:pPr marL="0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/>
              <a:t>	· Values are what we really want is strive for:  to be able 	to feel like we have voiced and acted on our 		values is gratifying;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Need to focus our energy on finding ways to be consistent with our values.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Business practitioners can voice and implement their values  . . . in the face of countervailing pressures in the workplace</a:t>
            </a:r>
          </a:p>
          <a:p>
            <a:pPr lvl="2"/>
            <a:r>
              <a:rPr lang="en-US" dirty="0"/>
              <a:t>Without </a:t>
            </a:r>
            <a:r>
              <a:rPr lang="en-US" dirty="0" err="1"/>
              <a:t>whistleblowing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Some people do voice and act on their values [and do so effectively];</a:t>
            </a:r>
          </a:p>
          <a:p>
            <a:pPr lvl="2"/>
            <a:r>
              <a:rPr lang="en-US" dirty="0"/>
              <a:t>Diminishing the impact of self-justifying rationalizations for actions;</a:t>
            </a:r>
          </a:p>
          <a:p>
            <a:pPr lvl="2" indent="-246063"/>
            <a:r>
              <a:rPr lang="en-US" dirty="0"/>
              <a:t>Acknowledge values and ethical choice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/>
              <a:t>Ethical Approaches</a:t>
            </a:r>
          </a:p>
          <a:p>
            <a:pPr lvl="2"/>
            <a:r>
              <a:rPr lang="en-US" dirty="0"/>
              <a:t>Code of Ethics or Statement of Values</a:t>
            </a:r>
          </a:p>
          <a:p>
            <a:pPr lvl="2"/>
            <a:r>
              <a:rPr lang="en-US" dirty="0"/>
              <a:t>Cluster of objectives . . . core tenets on which the company is built</a:t>
            </a:r>
          </a:p>
          <a:p>
            <a:pPr lvl="2"/>
            <a:r>
              <a:rPr lang="en-US" dirty="0"/>
              <a:t>Mission Statements</a:t>
            </a:r>
          </a:p>
          <a:p>
            <a:pPr lvl="2"/>
            <a:r>
              <a:rPr lang="en-US" dirty="0"/>
              <a:t>Tone from the Top </a:t>
            </a:r>
          </a:p>
          <a:p>
            <a:pPr marL="246063" lvl="2" indent="-246063"/>
            <a:r>
              <a:rPr lang="en-US" sz="2400" dirty="0"/>
              <a:t>Ways to use ethical reasoning</a:t>
            </a:r>
          </a:p>
          <a:p>
            <a:pPr marL="914400" lvl="4" indent="-246063"/>
            <a:r>
              <a:rPr lang="en-US" sz="2300" dirty="0"/>
              <a:t>Let values have voices </a:t>
            </a:r>
          </a:p>
          <a:p>
            <a:pPr marL="914400" lvl="4" indent="-246063"/>
            <a:r>
              <a:rPr lang="en-US" sz="2300" dirty="0"/>
              <a:t>Group/team approach to talk through dilemmas</a:t>
            </a:r>
          </a:p>
          <a:p>
            <a:pPr marL="914400" lvl="4" indent="-246063"/>
            <a:r>
              <a:rPr lang="en-US" sz="2300" dirty="0"/>
              <a:t>Message from the “Top” of the organization</a:t>
            </a:r>
          </a:p>
          <a:p>
            <a:pPr marL="914400" lvl="4" indent="-246063"/>
            <a:r>
              <a:rPr lang="en-US" sz="2300" dirty="0"/>
              <a:t>Leadership by example – the best way!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CPA’s Guide </a:t>
            </a:r>
            <a:br>
              <a:rPr lang="en-US" b="1" dirty="0"/>
            </a:br>
            <a:r>
              <a:rPr lang="en-US" b="1" dirty="0"/>
              <a:t>to Ethical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Vital to gain an understanding of the culture of the organization</a:t>
            </a:r>
          </a:p>
          <a:p>
            <a:r>
              <a:rPr lang="en-US" dirty="0"/>
              <a:t>Culture must support and nourish ethics</a:t>
            </a:r>
          </a:p>
          <a:p>
            <a:r>
              <a:rPr lang="en-US" dirty="0"/>
              <a:t>CEO should continuously demonstrate his/her expectations</a:t>
            </a:r>
          </a:p>
          <a:p>
            <a:r>
              <a:rPr lang="en-US" dirty="0"/>
              <a:t>Serves as a constant reminder to employees</a:t>
            </a:r>
          </a:p>
          <a:p>
            <a:r>
              <a:rPr lang="en-US" dirty="0"/>
              <a:t>CEO must require management team to expect clear numbers, good operations, clear measurements</a:t>
            </a:r>
          </a:p>
          <a:p>
            <a:r>
              <a:rPr lang="en-US" dirty="0"/>
              <a:t>Tips—when known—must be dealt with fairly</a:t>
            </a:r>
          </a:p>
          <a:p>
            <a:r>
              <a:rPr lang="en-US" dirty="0"/>
              <a:t>When the above practices are the norm, the culture stands a good chance of becoming “an ethical culture.”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10338</TotalTime>
  <Words>2498</Words>
  <Application>Microsoft Office PowerPoint</Application>
  <PresentationFormat>On-screen Show (4:3)</PresentationFormat>
  <Paragraphs>321</Paragraphs>
  <Slides>39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Calibri</vt:lpstr>
      <vt:lpstr>Constantia</vt:lpstr>
      <vt:lpstr>Courier New</vt:lpstr>
      <vt:lpstr>Wingdings 2</vt:lpstr>
      <vt:lpstr>Flow</vt:lpstr>
      <vt:lpstr>Acrobat Document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 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The CPA’s Guide  to Ethical Behavior</vt:lpstr>
      <vt:lpstr>Rules of Professional Conduct -  Rationale</vt:lpstr>
      <vt:lpstr>Serving the Public –    analogous to    military service  </vt:lpstr>
      <vt:lpstr>Professional Standards</vt:lpstr>
      <vt:lpstr>Subchapter C – Responsibilities to Clients</vt:lpstr>
      <vt:lpstr>Receipt of Commissions or other compensation</vt:lpstr>
      <vt:lpstr>Receipt of Contingency Fees</vt:lpstr>
      <vt:lpstr>Integrity and Objectivity</vt:lpstr>
      <vt:lpstr>Competence</vt:lpstr>
      <vt:lpstr>Confidential Client Communications</vt:lpstr>
      <vt:lpstr>Records and  Work Papers</vt:lpstr>
      <vt:lpstr>Subchapter D – Responsibilities to the Public</vt:lpstr>
      <vt:lpstr>Practice of Public Accountancy</vt:lpstr>
      <vt:lpstr>Advertising</vt:lpstr>
      <vt:lpstr>Firm Names</vt:lpstr>
      <vt:lpstr>Subchapter E – Responsibilities to the Board/Profession</vt:lpstr>
      <vt:lpstr>Discreditable Acts</vt:lpstr>
      <vt:lpstr>Frivolous Complaints, Responses, and CPE</vt:lpstr>
      <vt:lpstr> The CPA’s Guide  to Ethical Behavior  in the 21st Century </vt:lpstr>
      <vt:lpstr>The CPA’s Guide  to Ethical Behavior</vt:lpstr>
      <vt:lpstr>The CPA’s Guide  to Ethical Behavior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CPA’s Guide to Ethical Behavior</dc:title>
  <dc:creator>jolene</dc:creator>
  <cp:lastModifiedBy>Lisa Chenevert</cp:lastModifiedBy>
  <cp:revision>297</cp:revision>
  <dcterms:created xsi:type="dcterms:W3CDTF">2010-07-17T20:02:08Z</dcterms:created>
  <dcterms:modified xsi:type="dcterms:W3CDTF">2022-01-08T12:28:24Z</dcterms:modified>
</cp:coreProperties>
</file>